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88" r:id="rId3"/>
    <p:sldId id="289" r:id="rId4"/>
    <p:sldId id="290" r:id="rId5"/>
    <p:sldId id="293" r:id="rId6"/>
    <p:sldId id="291" r:id="rId7"/>
    <p:sldId id="292" r:id="rId8"/>
    <p:sldId id="294" r:id="rId9"/>
    <p:sldId id="295" r:id="rId10"/>
    <p:sldId id="296" r:id="rId11"/>
    <p:sldId id="313" r:id="rId12"/>
    <p:sldId id="314" r:id="rId13"/>
    <p:sldId id="31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306" r:id="rId23"/>
    <p:sldId id="307" r:id="rId24"/>
    <p:sldId id="308" r:id="rId25"/>
    <p:sldId id="309" r:id="rId26"/>
    <p:sldId id="312" r:id="rId27"/>
    <p:sldId id="311" r:id="rId28"/>
    <p:sldId id="310" r:id="rId29"/>
    <p:sldId id="316" r:id="rId30"/>
    <p:sldId id="317" r:id="rId3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6DBB9-66FE-4EE5-B756-B0B5FED218BE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4D8C7-CDB2-4F6B-BC0C-3A5F47D770C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48123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808B1-7395-49FF-BDFF-34A8DB00D08D}" type="datetimeFigureOut">
              <a:rPr lang="es-CL" smtClean="0"/>
              <a:pPr/>
              <a:t>14-11-2017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DCFC-E091-4870-AF37-A11CD5B41DE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565" y="357166"/>
            <a:ext cx="7563498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71538" y="3071810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INDUCCIÓN</a:t>
            </a:r>
          </a:p>
          <a:p>
            <a:pPr algn="ctr"/>
            <a:r>
              <a:rPr lang="es-CL" sz="4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PERSONAL NUEVO</a:t>
            </a:r>
            <a:endParaRPr lang="es-CL" sz="44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41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838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8766" y="2348880"/>
            <a:ext cx="8229600" cy="1143000"/>
          </a:xfrm>
        </p:spPr>
        <p:txBody>
          <a:bodyPr>
            <a:normAutofit/>
          </a:bodyPr>
          <a:lstStyle/>
          <a:p>
            <a:r>
              <a:rPr lang="es-CL" b="1" u="sng" dirty="0" smtClean="0"/>
              <a:t>Acoso sexual </a:t>
            </a:r>
            <a:endParaRPr lang="es-CL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151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1340768"/>
            <a:ext cx="47170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400" dirty="0"/>
              <a:t>Se produce </a:t>
            </a:r>
            <a:r>
              <a:rPr lang="es-CL" sz="2400" b="1" dirty="0"/>
              <a:t>Acoso Sexual</a:t>
            </a:r>
            <a:r>
              <a:rPr lang="es-CL" sz="2400" dirty="0"/>
              <a:t> cuando una persona - hombre o mujer - realiza en forma indebida, por cualquier medio, </a:t>
            </a:r>
            <a:r>
              <a:rPr lang="es-CL" sz="2400" b="1" dirty="0"/>
              <a:t>requerimientos de carácter sexual, no consentidos</a:t>
            </a:r>
            <a:r>
              <a:rPr lang="es-CL" sz="2400" dirty="0"/>
              <a:t> por la persona requerida - hombre o mujer - y que amenacen o perjudiquen su situación laboral o sus oportunidades en el empleo.</a:t>
            </a:r>
            <a:endParaRPr lang="es-CL" sz="2400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983" y="2132856"/>
            <a:ext cx="3723481" cy="30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0298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1093932"/>
            <a:ext cx="67157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u="sng" dirty="0" smtClean="0"/>
              <a:t>¿Cómo proceder ?</a:t>
            </a:r>
          </a:p>
          <a:p>
            <a:endParaRPr lang="es-CL" sz="2000" dirty="0"/>
          </a:p>
          <a:p>
            <a:r>
              <a:rPr lang="es-CL" sz="2000" dirty="0" smtClean="0"/>
              <a:t>La </a:t>
            </a:r>
            <a:r>
              <a:rPr lang="es-CL" sz="2000" dirty="0"/>
              <a:t>persona víctima de acoso sexual debe </a:t>
            </a:r>
            <a:r>
              <a:rPr lang="es-CL" sz="2000" b="1" u="sng" dirty="0"/>
              <a:t>hacer llegar su reclamo por escrito a la empresa</a:t>
            </a:r>
            <a:r>
              <a:rPr lang="es-CL" sz="2000" dirty="0"/>
              <a:t>, establecimiento o servicio en que trabaja o a la Inspección del Trabajo.</a:t>
            </a:r>
          </a:p>
          <a:p>
            <a:endParaRPr lang="es-CL" sz="2000" dirty="0"/>
          </a:p>
          <a:p>
            <a:r>
              <a:rPr lang="es-CL" sz="2000" dirty="0"/>
              <a:t>El empleador que recibe la denuncia por Acoso Sexual puede optar entre hacer directamente una </a:t>
            </a:r>
            <a:r>
              <a:rPr lang="es-CL" sz="2000" b="1" u="sng" dirty="0"/>
              <a:t>investigación interna o, dentro de los 5 días siguientes a la recepción de la denuncia, derivarla a la Inspección del Trabajo, la que tendrá 30 días para efectuar la investigación.</a:t>
            </a:r>
          </a:p>
          <a:p>
            <a:endParaRPr lang="es-CL" sz="2000" dirty="0"/>
          </a:p>
          <a:p>
            <a:r>
              <a:rPr lang="es-CL" sz="2000" dirty="0"/>
              <a:t>La investigación interna efectuada por el empleador, debe realizarse en un plazo de 30 días, de manera reservada, garantizando el derecho a que ambas partes sean escuchadas. </a:t>
            </a:r>
            <a:r>
              <a:rPr lang="es-CL" sz="2000" b="1" u="sng" dirty="0"/>
              <a:t>Una vez concluida la investigación, los resultados deben enviarse a la Inspección del Trabajo.</a:t>
            </a:r>
          </a:p>
        </p:txBody>
      </p:sp>
    </p:spTree>
    <p:extLst>
      <p:ext uri="{BB962C8B-B14F-4D97-AF65-F5344CB8AC3E}">
        <p14:creationId xmlns:p14="http://schemas.microsoft.com/office/powerpoint/2010/main" xmlns="" val="222870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u="sng" dirty="0" smtClean="0"/>
              <a:t>Manejo manual de carga </a:t>
            </a:r>
            <a:br>
              <a:rPr lang="es-CL" b="1" u="sng" dirty="0" smtClean="0"/>
            </a:br>
            <a:r>
              <a:rPr lang="es-CL" b="1" u="sng" dirty="0" smtClean="0"/>
              <a:t>MMC</a:t>
            </a:r>
            <a:endParaRPr lang="es-CL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498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11552" y="1636600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Transportar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Empujar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Cargar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Arrastrar </a:t>
            </a:r>
          </a:p>
          <a:p>
            <a:endParaRPr lang="es-CL" b="1" u="sng" dirty="0"/>
          </a:p>
          <a:p>
            <a:r>
              <a:rPr lang="es-CL" b="1" u="sng" dirty="0" smtClean="0"/>
              <a:t>¿Cuánto pueden levantar ? </a:t>
            </a:r>
          </a:p>
          <a:p>
            <a:r>
              <a:rPr lang="es-CL" b="1" u="sng" dirty="0"/>
              <a:t> </a:t>
            </a: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Hombres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Mujeres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Menores de 18 años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Embarazadas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1122"/>
            <a:ext cx="3424277" cy="342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698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u="sng" dirty="0" smtClean="0"/>
              <a:t>Trastorno musculo esquelético relacionado al trabajo</a:t>
            </a:r>
            <a:br>
              <a:rPr lang="es-CL" b="1" u="sng" dirty="0" smtClean="0"/>
            </a:br>
            <a:r>
              <a:rPr lang="es-CL" b="1" u="sng" dirty="0" smtClean="0"/>
              <a:t> TMERT </a:t>
            </a:r>
            <a:endParaRPr lang="es-CL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21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60554" y="15020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4860032" y="1825245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Contempla la identificación y evaluación de factores de riesgo biomecánicos (</a:t>
            </a:r>
            <a:r>
              <a:rPr lang="es-CL" b="1" u="sng" dirty="0"/>
              <a:t>repetición, fuerza y postura)</a:t>
            </a:r>
            <a:r>
              <a:rPr lang="es-CL" dirty="0"/>
              <a:t>, organizacionales y psicosociales en los puestos de trabajo/tareas, además de la vigilancia a la salud de los trabajadores expuestos.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73" y="1347788"/>
            <a:ext cx="42767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088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u="sng" dirty="0" smtClean="0"/>
              <a:t>Riesgo Psicosocial </a:t>
            </a:r>
            <a:br>
              <a:rPr lang="es-CL" b="1" u="sng" dirty="0" smtClean="0"/>
            </a:br>
            <a:r>
              <a:rPr lang="es-CL" b="1" u="sng" dirty="0" smtClean="0"/>
              <a:t>ISTAS 21 </a:t>
            </a:r>
            <a:endParaRPr lang="es-CL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4967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60554" y="15020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5854130" y="1825244"/>
            <a:ext cx="27158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Situaciones y condiciones inherentes al trabajo</a:t>
            </a:r>
            <a:r>
              <a:rPr lang="es-CL" dirty="0"/>
              <a:t>, relacionadas al tipo de organización, al contenido del trabajo y la ejecución de la tarea, y que tienen la </a:t>
            </a:r>
            <a:r>
              <a:rPr lang="es-CL" b="1" u="sng" dirty="0"/>
              <a:t>capacidad de afectar, en forma positiva o negativa, el bienestar y la salud </a:t>
            </a:r>
            <a:r>
              <a:rPr lang="es-CL" dirty="0"/>
              <a:t>(física, psíquica o social) del trabajador y sus condiciones de trabajo.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5395"/>
            <a:ext cx="534799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88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es-CL" b="1" u="sng" dirty="0" smtClean="0"/>
              <a:t>Ley 16.744</a:t>
            </a:r>
            <a:endParaRPr lang="es-CL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1023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/>
          </a:bodyPr>
          <a:lstStyle/>
          <a:p>
            <a:r>
              <a:rPr lang="es-CL" b="1" u="sng" dirty="0" smtClean="0"/>
              <a:t>RADIACION UV</a:t>
            </a:r>
            <a:endParaRPr lang="es-CL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814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60554" y="15020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5777930" y="1355395"/>
            <a:ext cx="27158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Regula a  trabajadores expuestos </a:t>
            </a:r>
            <a:r>
              <a:rPr lang="es-CL" dirty="0"/>
              <a:t>Ocupacionalmente a radiación UV de origen solar, quienes debido a la actividad que desempeñan, </a:t>
            </a:r>
            <a:r>
              <a:rPr lang="es-CL" b="1" u="sng" dirty="0"/>
              <a:t>pudieran desarrollar lesiones o alteraciones de su salud asociadas a este agente</a:t>
            </a:r>
            <a:r>
              <a:rPr lang="es-CL" dirty="0"/>
              <a:t>. Esta Norma busca </a:t>
            </a:r>
            <a:r>
              <a:rPr lang="es-CL" b="1" u="sng" dirty="0"/>
              <a:t>detectar de manera precoz </a:t>
            </a:r>
            <a:r>
              <a:rPr lang="es-CL" dirty="0"/>
              <a:t>los factores de riesgo presentes en los ambientes laborales y </a:t>
            </a:r>
            <a:r>
              <a:rPr lang="es-CL" b="1" u="sng" dirty="0"/>
              <a:t>contribuir en la vigilancia de los trabajadores expuestos.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9592"/>
            <a:ext cx="4774688" cy="363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9812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u="sng" dirty="0" smtClean="0"/>
              <a:t/>
            </a:r>
            <a:br>
              <a:rPr lang="es-CL" b="1" u="sng" dirty="0" smtClean="0"/>
            </a:br>
            <a:r>
              <a:rPr lang="es-CL" b="1" u="sng" dirty="0" smtClean="0"/>
              <a:t>Plan de emergencia </a:t>
            </a:r>
            <a:br>
              <a:rPr lang="es-CL" b="1" u="sng" dirty="0" smtClean="0"/>
            </a:br>
            <a:r>
              <a:rPr lang="es-CL" b="1" u="sng" dirty="0" smtClean="0"/>
              <a:t>Uso y manejo de extintores </a:t>
            </a:r>
            <a:endParaRPr lang="es-CL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23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60554" y="15020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768" y="3664818"/>
            <a:ext cx="7124600" cy="290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862" y="491214"/>
            <a:ext cx="4266399" cy="293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1150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60554" y="15020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31182"/>
            <a:ext cx="4262505" cy="436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78" y="897068"/>
            <a:ext cx="4197621" cy="519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557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60554" y="15020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2080"/>
            <a:ext cx="7370763" cy="376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3984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548680"/>
            <a:ext cx="554461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 smtClean="0"/>
              <a:t>¿Qué  hacer en presencia de un incendio ?</a:t>
            </a:r>
          </a:p>
          <a:p>
            <a:endParaRPr lang="es-CL" b="1" u="sng" dirty="0"/>
          </a:p>
          <a:p>
            <a:pPr marL="177800" indent="357188" eaLnBrk="0" hangingPunct="0">
              <a:buSzPct val="120000"/>
              <a:defRPr/>
            </a:pPr>
            <a:endParaRPr lang="es-ES" kern="0" dirty="0">
              <a:ea typeface="Tahoma" pitchFamily="34" charset="0"/>
              <a:cs typeface="Calibri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CL" b="1" dirty="0"/>
              <a:t> Olor a quemado:</a:t>
            </a:r>
            <a:r>
              <a:rPr lang="es-CL" dirty="0"/>
              <a:t> siempre que perciba un olor extraño que puede definir como lo indicado, informe de lo observado a su superior directo o quien lo subrogue.</a:t>
            </a:r>
          </a:p>
          <a:p>
            <a:r>
              <a:rPr lang="es-CL" dirty="0"/>
              <a:t> 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CL" b="1" dirty="0"/>
              <a:t>Sólo humo</a:t>
            </a:r>
            <a:r>
              <a:rPr lang="es-CL" dirty="0"/>
              <a:t>: Siempre que exista la presencia de humo denso cúbrase la nariz y boca con un paño húmedo y proceda a agacharse y comenzar a gatear hacia una zona libre de humo. </a:t>
            </a:r>
          </a:p>
          <a:p>
            <a:pPr lvl="0">
              <a:buFont typeface="Wingdings" pitchFamily="2" charset="2"/>
              <a:buChar char="ü"/>
            </a:pPr>
            <a:endParaRPr lang="es-CL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CL" b="1" dirty="0"/>
              <a:t>Amago de Incendio o fuego pequeño</a:t>
            </a:r>
            <a:r>
              <a:rPr lang="es-CL" dirty="0"/>
              <a:t>: Si nos encontramos en presencia de un fuego pequeño (del tamaño de un papelero) y posee el entrenamiento necesario para poder hacer frente a esta emergencia puede intentar extinguirlo con un extintor y dar aviso de lo observado.</a:t>
            </a:r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xmlns="" val="3640648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19888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93932"/>
            <a:ext cx="7416824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00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9552" y="1093932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u="sng" dirty="0" smtClean="0"/>
              <a:t>¿Qué  hacer en caso de Sismo </a:t>
            </a:r>
            <a:r>
              <a:rPr lang="es-CL" sz="2000" b="1" u="sng" dirty="0"/>
              <a:t>y </a:t>
            </a:r>
            <a:r>
              <a:rPr lang="es-CL" sz="2000" b="1" u="sng" dirty="0" smtClean="0"/>
              <a:t>terremoto ?</a:t>
            </a:r>
            <a:endParaRPr lang="es-CL" sz="2000" b="1" u="sng" dirty="0"/>
          </a:p>
          <a:p>
            <a:endParaRPr lang="es-CL" sz="20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L" sz="2000" dirty="0"/>
              <a:t> Mantener la calma.</a:t>
            </a:r>
          </a:p>
          <a:p>
            <a:endParaRPr lang="es-CL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000" dirty="0"/>
              <a:t> Aléjese de ventanas, estantes o elementos que puedan caerle encima.</a:t>
            </a:r>
          </a:p>
          <a:p>
            <a:endParaRPr lang="es-CL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L" sz="2000" dirty="0"/>
              <a:t> Si se desprenden materiales ligeros, protéjase debajo de  escritorios, mesas, bancos o  cualquier otro  elemento que lo cubra.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957" y="1822698"/>
            <a:ext cx="4064326" cy="29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00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107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0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1484784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u="sng" dirty="0" smtClean="0"/>
              <a:t>Accidente de  Trabajo: </a:t>
            </a:r>
            <a:r>
              <a:rPr lang="es-CL" dirty="0"/>
              <a:t>Se reconoce como accidente laboral toda lesión que sufre una persona a causa o con ocasión de su trabajo y que le produzca lesiones de incapacidad o </a:t>
            </a:r>
            <a:r>
              <a:rPr lang="es-CL" dirty="0" smtClean="0"/>
              <a:t>muerte.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u="sng" dirty="0" smtClean="0"/>
              <a:t>Excepciones  : </a:t>
            </a:r>
            <a:r>
              <a:rPr lang="es-CL" dirty="0"/>
              <a:t>Se exceptúan los accidentes debidos a fuerza mayor que no tenga relación alguna con el trabajo y los producidos intencionalmente por la víctima.</a:t>
            </a: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4563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0501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2077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1484784"/>
            <a:ext cx="40324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u="sng" dirty="0" smtClean="0"/>
              <a:t>Accidente de  Trayecto: </a:t>
            </a:r>
            <a:r>
              <a:rPr lang="es-CL" i="1" dirty="0"/>
              <a:t>L</a:t>
            </a:r>
            <a:r>
              <a:rPr lang="es-CL" i="1" dirty="0" smtClean="0"/>
              <a:t>os</a:t>
            </a:r>
            <a:r>
              <a:rPr lang="es-CL" i="1" dirty="0"/>
              <a:t>  accidentes  ocurridos en el trayecto directo, de ida o regreso, entre la habitación y el lugar del trabajo, y aquéllos que ocurran en el trayecto directo entre dos lugares de trabajo, aunque correspondan a distintos empleadores</a:t>
            </a:r>
            <a:r>
              <a:rPr lang="es-CL" i="1" dirty="0" smtClean="0"/>
              <a:t>.</a:t>
            </a:r>
          </a:p>
          <a:p>
            <a:endParaRPr lang="es-CL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Debe haberse dado inicio al trayecto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El trayecto debe ser directo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Trayecto no interrumpido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1" dirty="0" smtClean="0"/>
              <a:t>Trayecto racional </a:t>
            </a:r>
          </a:p>
          <a:p>
            <a:r>
              <a:rPr lang="es-CL" i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184" y="2060848"/>
            <a:ext cx="346841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983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1484784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u="sng" dirty="0" smtClean="0"/>
              <a:t>Enfermedades Profesionales :</a:t>
            </a:r>
          </a:p>
          <a:p>
            <a:endParaRPr lang="es-CL" i="1" dirty="0" smtClean="0"/>
          </a:p>
          <a:p>
            <a:r>
              <a:rPr lang="es-CL" i="1" dirty="0"/>
              <a:t>L</a:t>
            </a:r>
            <a:r>
              <a:rPr lang="es-CL" i="1" dirty="0" smtClean="0"/>
              <a:t>a </a:t>
            </a:r>
            <a:r>
              <a:rPr lang="es-CL" i="1" dirty="0"/>
              <a:t>causada de una manera directa por el ejercicio de la profesión o el trabajo que realice una persona y que le produzca incapacidad o muerte.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737" y="1940618"/>
            <a:ext cx="3830985" cy="328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346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u="sng" dirty="0" smtClean="0"/>
              <a:t>Reglamento interno de orden higiene y seguridad </a:t>
            </a:r>
            <a:endParaRPr lang="es-CL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54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2132856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dirty="0" smtClean="0"/>
              <a:t>Prohibiciones</a:t>
            </a:r>
            <a:r>
              <a:rPr lang="es-CL" b="1" u="sng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dirty="0" smtClean="0"/>
              <a:t>Sanciones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dirty="0" smtClean="0"/>
              <a:t>DS 594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dirty="0" smtClean="0"/>
              <a:t>DS 54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dirty="0" smtClean="0"/>
              <a:t>Riesgos asociados a la labor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dirty="0" smtClean="0"/>
              <a:t>Medidas de control  </a:t>
            </a: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91159"/>
            <a:ext cx="4777658" cy="299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756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b="1" u="sng" dirty="0" smtClean="0"/>
              <a:t>Elementos de protección personal </a:t>
            </a:r>
            <a:br>
              <a:rPr lang="es-CL" b="1" u="sng" dirty="0" smtClean="0"/>
            </a:br>
            <a:r>
              <a:rPr lang="es-CL" b="1" u="sng" dirty="0" smtClean="0"/>
              <a:t>EPP</a:t>
            </a:r>
            <a:endParaRPr lang="es-CL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688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680"/>
            <a:ext cx="2808312" cy="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1746" y="1876931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u="sng" dirty="0" smtClean="0"/>
              <a:t>Elementos de protección personal EPP:</a:t>
            </a:r>
          </a:p>
          <a:p>
            <a:endParaRPr lang="es-CL" b="1" u="sng" dirty="0"/>
          </a:p>
          <a:p>
            <a:r>
              <a:rPr lang="es-CL" dirty="0"/>
              <a:t>Los equipos de protección personal son elementos de uso individual destinados a dar protección al trabajador frente a eventuales riesgos que puedan afectar su integridad durante el desarrollo de sus labores.</a:t>
            </a: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b="1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7337"/>
            <a:ext cx="28670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5656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574</Words>
  <Application>Microsoft Office PowerPoint</Application>
  <PresentationFormat>Presentación en pantalla (4:3)</PresentationFormat>
  <Paragraphs>74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Diapositiva 1</vt:lpstr>
      <vt:lpstr>Ley 16.744</vt:lpstr>
      <vt:lpstr>Diapositiva 3</vt:lpstr>
      <vt:lpstr>Diapositiva 4</vt:lpstr>
      <vt:lpstr>Diapositiva 5</vt:lpstr>
      <vt:lpstr>Reglamento interno de orden higiene y seguridad </vt:lpstr>
      <vt:lpstr>Diapositiva 7</vt:lpstr>
      <vt:lpstr>Elementos de protección personal  EPP</vt:lpstr>
      <vt:lpstr>Diapositiva 9</vt:lpstr>
      <vt:lpstr>Diapositiva 10</vt:lpstr>
      <vt:lpstr>Acoso sexual </vt:lpstr>
      <vt:lpstr>Diapositiva 12</vt:lpstr>
      <vt:lpstr>Diapositiva 13</vt:lpstr>
      <vt:lpstr>Manejo manual de carga  MMC</vt:lpstr>
      <vt:lpstr>Diapositiva 15</vt:lpstr>
      <vt:lpstr>Trastorno musculo esquelético relacionado al trabajo  TMERT </vt:lpstr>
      <vt:lpstr>Diapositiva 17</vt:lpstr>
      <vt:lpstr>Riesgo Psicosocial  ISTAS 21 </vt:lpstr>
      <vt:lpstr>Diapositiva 19</vt:lpstr>
      <vt:lpstr>RADIACION UV</vt:lpstr>
      <vt:lpstr>Diapositiva 21</vt:lpstr>
      <vt:lpstr> Plan de emergencia  Uso y manejo de extintores 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CONIN</dc:creator>
  <cp:lastModifiedBy>Usuario CONIN</cp:lastModifiedBy>
  <cp:revision>59</cp:revision>
  <dcterms:created xsi:type="dcterms:W3CDTF">2017-02-14T14:35:10Z</dcterms:created>
  <dcterms:modified xsi:type="dcterms:W3CDTF">2017-11-14T12:03:47Z</dcterms:modified>
</cp:coreProperties>
</file>